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83" r:id="rId4"/>
    <p:sldId id="281" r:id="rId5"/>
    <p:sldId id="284" r:id="rId6"/>
    <p:sldId id="267" r:id="rId7"/>
    <p:sldId id="275" r:id="rId8"/>
    <p:sldId id="280" r:id="rId9"/>
    <p:sldId id="285" r:id="rId10"/>
    <p:sldId id="276" r:id="rId11"/>
    <p:sldId id="279" r:id="rId12"/>
    <p:sldId id="274" r:id="rId13"/>
    <p:sldId id="266" r:id="rId14"/>
    <p:sldId id="282" r:id="rId1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39C"/>
    <a:srgbClr val="F8CD46"/>
    <a:srgbClr val="C8C5CA"/>
    <a:srgbClr val="032B60"/>
    <a:srgbClr val="A79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E23F90-A322-499D-B128-959559B06B1D}" v="25" dt="2021-04-02T02:09:14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48" autoAdjust="0"/>
    <p:restoredTop sz="94674"/>
  </p:normalViewPr>
  <p:slideViewPr>
    <p:cSldViewPr snapToGrid="0" snapToObjects="1">
      <p:cViewPr varScale="1">
        <p:scale>
          <a:sx n="82" d="100"/>
          <a:sy n="82" d="100"/>
        </p:scale>
        <p:origin x="5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02115-E0AE-7349-B651-19628F808C42}" type="datetimeFigureOut">
              <a:rPr lang="en-US" smtClean="0"/>
              <a:t>02-Apr-21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1E6BC-09C6-9F4D-BC8E-FB2328A85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0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3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445ED44-61BA-E245-BBEA-1B34D296D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1199" y="1744950"/>
            <a:ext cx="1444775" cy="16093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A90285-F814-5C41-90EA-FEDE23685D7F}"/>
              </a:ext>
            </a:extLst>
          </p:cNvPr>
          <p:cNvSpPr txBox="1"/>
          <p:nvPr/>
        </p:nvSpPr>
        <p:spPr>
          <a:xfrm>
            <a:off x="2806698" y="4757738"/>
            <a:ext cx="1877377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Characterization of EZ CMa</a:t>
            </a:r>
          </a:p>
          <a:p>
            <a:pPr algn="ctr"/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 Krister Barclay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Mentor: Dr. Richardson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Undergraduate Research Institution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Embry Riddle Aeronautical University | Prescott, AZ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9D5915-801A-3145-BD39-A0C8F8CE6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7022" y="12618683"/>
            <a:ext cx="3413126" cy="109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2419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570DBA-7A5E-4F7C-AF18-7F3E80315A64}"/>
              </a:ext>
            </a:extLst>
          </p:cNvPr>
          <p:cNvSpPr txBox="1"/>
          <p:nvPr/>
        </p:nvSpPr>
        <p:spPr>
          <a:xfrm>
            <a:off x="1050587" y="4079479"/>
            <a:ext cx="18949481" cy="435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the data, create a reduction code,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create an orbital fit of the system,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Determine if the results from the fit describe the existence of a binary system,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a companion star is not present, then the stars wind variations can be investigated. </a:t>
            </a:r>
          </a:p>
        </p:txBody>
      </p:sp>
    </p:spTree>
    <p:extLst>
      <p:ext uri="{BB962C8B-B14F-4D97-AF65-F5344CB8AC3E}">
        <p14:creationId xmlns:p14="http://schemas.microsoft.com/office/powerpoint/2010/main" val="409572566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96121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4D9E49-D0FB-4160-ABBD-AA4854AEF181}"/>
              </a:ext>
            </a:extLst>
          </p:cNvPr>
          <p:cNvSpPr txBox="1"/>
          <p:nvPr/>
        </p:nvSpPr>
        <p:spPr>
          <a:xfrm>
            <a:off x="1225684" y="2607013"/>
            <a:ext cx="17412511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conclusions of this research can be used to further understand the nature of other WR stars. 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Specifically, the findings can be used to observe other WR stars that may be like EZ CMa. 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research will also help the student, his mentor, and the expert scientific community give an understanding of the nature of WR6.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31581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A0FDE-B15A-42FA-AD64-15B294776CE5}"/>
              </a:ext>
            </a:extLst>
          </p:cNvPr>
          <p:cNvSpPr txBox="1"/>
          <p:nvPr/>
        </p:nvSpPr>
        <p:spPr>
          <a:xfrm>
            <a:off x="856034" y="2743200"/>
            <a:ext cx="2097283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Gvaramadze, V. V. “WR6: A Rejuvenated Runaway Star.” Research Notes of the AAS, IOP Publishing, 1 Dec. 2020,       iopscience.iop.org/article/10.3847/2515-5172/abceaf.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Schmutz, W., &amp; Koenigsberger, G. (2019). Long uninterrupted photometric observations of the Wolf-Rayet star EZ CMa by the Toronto BRITE satellite reveal a very fast apsidal motion. Astronomy &amp; Astrophysics, 624. doi:10.1051/0004-6361/201935094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Morel, T., St-Louis, N., &amp; Marchienko, S. V. (1997). Optical Spectroscopy of EZ Canis Majoris: Indication for Large-Scale Structures in a Wolf-Rayet Wind. The Astrophysical Journal, 482, 470-489. doi:10.1086/304122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Morel, T., St‐Louis, N., Moffat, A. F., Cardona, O., Koenigsberger, G., &amp; Hill, G. M. (1998). Coupled Line‐Profile and Continuum Variations in EZ Canis Majoris: Implications for the Driving Mechanism of Global Wind Structures in Wolf‐Rayet Winds. The Astrophysical Journal, 498(1), 413-426. doi:10.1086/305548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50368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3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569C68-7D5C-FD4C-B70A-34813666B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9937" y="6432550"/>
            <a:ext cx="50673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621689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title of page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5777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19A918-3C6D-4882-994C-1963123F903B}"/>
              </a:ext>
            </a:extLst>
          </p:cNvPr>
          <p:cNvSpPr txBox="1"/>
          <p:nvPr/>
        </p:nvSpPr>
        <p:spPr>
          <a:xfrm>
            <a:off x="960120" y="2468880"/>
            <a:ext cx="12115800" cy="656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Researcher Background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 Wolf-Rayet Star?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About WR6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Statement of the Problem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011829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Researcher Background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E6402F-2F43-46D0-A711-7256A8FD8076}"/>
              </a:ext>
            </a:extLst>
          </p:cNvPr>
          <p:cNvSpPr txBox="1"/>
          <p:nvPr/>
        </p:nvSpPr>
        <p:spPr>
          <a:xfrm>
            <a:off x="1188720" y="2926080"/>
            <a:ext cx="19796760" cy="324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am an undergraduate Junior at Embry Riddle Aeronautical University (ERAU) | Prescott, AZ. 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Currently majoring in Astronomy. 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am just starting this research project about WR6 (EZ CMa) with my mentor Dr. Richardson!</a:t>
            </a:r>
          </a:p>
        </p:txBody>
      </p:sp>
    </p:spTree>
    <p:extLst>
      <p:ext uri="{BB962C8B-B14F-4D97-AF65-F5344CB8AC3E}">
        <p14:creationId xmlns:p14="http://schemas.microsoft.com/office/powerpoint/2010/main" val="127793473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Wolf-Rayet Star?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8383D9-F4F5-482B-95B4-5ADA1593ABCD}"/>
              </a:ext>
            </a:extLst>
          </p:cNvPr>
          <p:cNvSpPr txBox="1"/>
          <p:nvPr/>
        </p:nvSpPr>
        <p:spPr>
          <a:xfrm>
            <a:off x="502921" y="2356979"/>
            <a:ext cx="12778740" cy="435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Wolf-Rayet (WR) stars are massive and very hot stars, much greater than that of the Sun (Carrol &amp; Ostlie, 2017). 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Strong stellar winds that eject outer layers into the interstellar medium. </a:t>
            </a:r>
          </a:p>
        </p:txBody>
      </p:sp>
      <p:pic>
        <p:nvPicPr>
          <p:cNvPr id="1026" name="Picture 2" descr="Star WR124, HST Image">
            <a:extLst>
              <a:ext uri="{FF2B5EF4-FFF2-40B4-BE49-F238E27FC236}">
                <a16:creationId xmlns:a16="http://schemas.microsoft.com/office/drawing/2014/main" id="{2D7FC856-A7B4-4C5F-90CE-492B95757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1661" y="2668496"/>
            <a:ext cx="8995727" cy="9452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F1F190-FA15-4E3F-8CD1-D58B390A1B79}"/>
              </a:ext>
            </a:extLst>
          </p:cNvPr>
          <p:cNvSpPr txBox="1"/>
          <p:nvPr/>
        </p:nvSpPr>
        <p:spPr>
          <a:xfrm>
            <a:off x="12708080" y="12382708"/>
            <a:ext cx="10823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Source: https://www.sciencesource.com/CS.aspx?VP3=SearchResult&amp;ITEMID=SS2237125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4C74E-FD91-4A88-9A41-A148AE6C3930}"/>
              </a:ext>
            </a:extLst>
          </p:cNvPr>
          <p:cNvSpPr txBox="1"/>
          <p:nvPr/>
        </p:nvSpPr>
        <p:spPr>
          <a:xfrm>
            <a:off x="13281661" y="1951580"/>
            <a:ext cx="8732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“Star WR124”</a:t>
            </a:r>
          </a:p>
        </p:txBody>
      </p:sp>
    </p:spTree>
    <p:extLst>
      <p:ext uri="{BB962C8B-B14F-4D97-AF65-F5344CB8AC3E}">
        <p14:creationId xmlns:p14="http://schemas.microsoft.com/office/powerpoint/2010/main" val="148591854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C32560-1D35-4AD1-9F7D-C54ADC16E5E1}"/>
              </a:ext>
            </a:extLst>
          </p:cNvPr>
          <p:cNvSpPr txBox="1"/>
          <p:nvPr/>
        </p:nvSpPr>
        <p:spPr>
          <a:xfrm>
            <a:off x="1369874" y="2023872"/>
            <a:ext cx="1723816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a process called the CNO cycle: fuses hydrogen into helium (Bradly &amp; Dale, 2017).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WR’s can be split into three categories: WN, WC, WO.</a:t>
            </a:r>
          </a:p>
          <a:p>
            <a:pPr marL="1485946" lvl="1" indent="-5715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Nitrogen rich</a:t>
            </a:r>
          </a:p>
          <a:p>
            <a:pPr marL="1485946" lvl="1" indent="-5715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WC  Carbon rich</a:t>
            </a:r>
          </a:p>
          <a:p>
            <a:pPr marL="1485946" lvl="1" indent="-5715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WO  Oxygen rich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006289-851A-437C-A154-EEE1CE1C6EE7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Wolf-Rayet Star?</a:t>
            </a:r>
          </a:p>
        </p:txBody>
      </p:sp>
    </p:spTree>
    <p:extLst>
      <p:ext uri="{BB962C8B-B14F-4D97-AF65-F5344CB8AC3E}">
        <p14:creationId xmlns:p14="http://schemas.microsoft.com/office/powerpoint/2010/main" val="299871591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WR6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E6402F-2F43-46D0-A711-7256A8FD8076}"/>
              </a:ext>
            </a:extLst>
          </p:cNvPr>
          <p:cNvSpPr txBox="1"/>
          <p:nvPr/>
        </p:nvSpPr>
        <p:spPr>
          <a:xfrm>
            <a:off x="1188720" y="2926080"/>
            <a:ext cx="19796760" cy="656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WR6 is the brightest Wolf-Rayet (WR) star in Northern Hemisphere.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It’s a runaway star (Gvaramadze, 2020).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a 3.77-day period but not consistent with data taken over periods of more than two weeks (Morel, St-Louis, &amp; Marchienko, 1997).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of the star was collected from Cerro-Tololo Inter-American Observatory (CTIO) and the observatory from ERAU Prescott campus.</a:t>
            </a:r>
          </a:p>
        </p:txBody>
      </p:sp>
    </p:spTree>
    <p:extLst>
      <p:ext uri="{BB962C8B-B14F-4D97-AF65-F5344CB8AC3E}">
        <p14:creationId xmlns:p14="http://schemas.microsoft.com/office/powerpoint/2010/main" val="1936572447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F5AF-09EF-6B45-8A45-79763BFA39C1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of the Problem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54A4EC-A404-4FBC-A487-6A0B24E4334A}"/>
              </a:ext>
            </a:extLst>
          </p:cNvPr>
          <p:cNvSpPr txBox="1"/>
          <p:nvPr/>
        </p:nvSpPr>
        <p:spPr>
          <a:xfrm>
            <a:off x="1225685" y="2976664"/>
            <a:ext cx="182490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WR6 is controversial on whether it’s a binary system or not.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Goal: show whether this star is a binary or not.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29A5D-3458-43FC-BC35-8654140DCBFC}"/>
              </a:ext>
            </a:extLst>
          </p:cNvPr>
          <p:cNvSpPr txBox="1"/>
          <p:nvPr/>
        </p:nvSpPr>
        <p:spPr>
          <a:xfrm>
            <a:off x="1369873" y="4595842"/>
            <a:ext cx="187737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Reason Why it may not a Binary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Does not produce a double-wave light curve that High Mass X-Ray Binary’s (HMXRB) usually produces (Morel et. al., 1997).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magnetic field might be present, leading to bright spots on its photosphere.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20082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FA9BD-E6F3-4C75-8833-2B438E11CE4C}"/>
              </a:ext>
            </a:extLst>
          </p:cNvPr>
          <p:cNvSpPr txBox="1"/>
          <p:nvPr/>
        </p:nvSpPr>
        <p:spPr>
          <a:xfrm>
            <a:off x="1128409" y="2762655"/>
            <a:ext cx="1106517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Reason Why it may be a Binary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Its light curve was interpreted as twice eclipsed observed from BRITE satellite (Schmutz &amp; Koenigsberger, 2019).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intervals between the minima oscillate between short and long durations.</a:t>
            </a:r>
          </a:p>
          <a:p>
            <a:pPr marL="1485946" lvl="1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describes “apsidal” motion where the apsidal period is about 100 days.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16361653-C3CD-4F0B-A10E-0DA029218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3586" y="2925074"/>
            <a:ext cx="11154144" cy="65095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DF34B0-E1A4-42E1-92CE-B00D38957CF6}"/>
              </a:ext>
            </a:extLst>
          </p:cNvPr>
          <p:cNvSpPr txBox="1"/>
          <p:nvPr/>
        </p:nvSpPr>
        <p:spPr>
          <a:xfrm>
            <a:off x="14844409" y="9747115"/>
            <a:ext cx="7509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Source: Schmutz &amp; Koenigsberger, 2019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2960F2-CC22-48A4-8D9E-3536F5F4CBD6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of the Problem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6417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1851CD-0216-2B41-B767-88281CB16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807" y="785811"/>
            <a:ext cx="1028985" cy="11461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3BF048-51F2-6942-8D04-6BFC80BE3676}"/>
              </a:ext>
            </a:extLst>
          </p:cNvPr>
          <p:cNvSpPr/>
          <p:nvPr/>
        </p:nvSpPr>
        <p:spPr>
          <a:xfrm>
            <a:off x="1369874" y="13444538"/>
            <a:ext cx="21647426" cy="271462"/>
          </a:xfrm>
          <a:prstGeom prst="rect">
            <a:avLst/>
          </a:prstGeom>
          <a:solidFill>
            <a:srgbClr val="025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FA9BD-E6F3-4C75-8833-2B438E11CE4C}"/>
              </a:ext>
            </a:extLst>
          </p:cNvPr>
          <p:cNvSpPr txBox="1"/>
          <p:nvPr/>
        </p:nvSpPr>
        <p:spPr>
          <a:xfrm>
            <a:off x="374029" y="3495754"/>
            <a:ext cx="88842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Reason Why it may be a Binary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rightmost image seems to show a sinusoidal pattern between black and white colors.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DF34B0-E1A4-42E1-92CE-B00D38957CF6}"/>
              </a:ext>
            </a:extLst>
          </p:cNvPr>
          <p:cNvSpPr txBox="1"/>
          <p:nvPr/>
        </p:nvSpPr>
        <p:spPr>
          <a:xfrm>
            <a:off x="12421433" y="11914178"/>
            <a:ext cx="7509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Source: (Morel et. al., 1998)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2960F2-CC22-48A4-8D9E-3536F5F4CBD6}"/>
              </a:ext>
            </a:extLst>
          </p:cNvPr>
          <p:cNvSpPr txBox="1"/>
          <p:nvPr/>
        </p:nvSpPr>
        <p:spPr>
          <a:xfrm>
            <a:off x="2806699" y="1000126"/>
            <a:ext cx="1877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of the Problem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Diagram, engineering drawing&#10;&#10;Description automatically generated">
            <a:extLst>
              <a:ext uri="{FF2B5EF4-FFF2-40B4-BE49-F238E27FC236}">
                <a16:creationId xmlns:a16="http://schemas.microsoft.com/office/drawing/2014/main" id="{95AB4FFB-56D8-4431-A522-EC3330198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5322" y="2170320"/>
            <a:ext cx="13681977" cy="93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39105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</TotalTime>
  <Words>776</Words>
  <Application>Microsoft Office PowerPoint</Application>
  <PresentationFormat>Custom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Owensby, Anna E.</dc:creator>
  <cp:lastModifiedBy>Krister Barclay</cp:lastModifiedBy>
  <cp:revision>35</cp:revision>
  <dcterms:created xsi:type="dcterms:W3CDTF">2017-01-13T18:50:03Z</dcterms:created>
  <dcterms:modified xsi:type="dcterms:W3CDTF">2021-04-02T18:16:07Z</dcterms:modified>
</cp:coreProperties>
</file>